
<file path=[Content_Types].xml><?xml version="1.0" encoding="utf-8"?>
<Types xmlns="http://schemas.openxmlformats.org/package/2006/content-types">
  <Default Extension="gif" ContentType="image/gi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256" r:id="rId2"/>
    <p:sldId id="257" r:id="rId3"/>
    <p:sldId id="258" r:id="rId4"/>
    <p:sldId id="260" r:id="rId5"/>
    <p:sldId id="261" r:id="rId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3840">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2" roundtripDataSignature="AMtx7mjj7be+69QMIGdt9sgm2ZfaoK6EP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customschemas.google.com/relationships/presentationmetadata" Target="meta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theme" Target="theme/theme1.xml"/><Relationship Id="rId4" Type="http://schemas.openxmlformats.org/officeDocument/2006/relationships/slide" Target="slides/slide3.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300149862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1" name="Google Shape;9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c248c9bea9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0" name="Google Shape;100;gc248c9bea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5" name="Google Shape;11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bf317ac6bd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4" name="Google Shape;124;gbf317ac6b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Rubrikbild" type="title">
  <p:cSld name="TITLE">
    <p:spTree>
      <p:nvGrpSpPr>
        <p:cNvPr id="1" name="Shape 11"/>
        <p:cNvGrpSpPr/>
        <p:nvPr/>
      </p:nvGrpSpPr>
      <p:grpSpPr>
        <a:xfrm>
          <a:off x="0" y="0"/>
          <a:ext cx="0" cy="0"/>
          <a:chOff x="0" y="0"/>
          <a:chExt cx="0" cy="0"/>
        </a:xfrm>
      </p:grpSpPr>
      <p:sp>
        <p:nvSpPr>
          <p:cNvPr id="12" name="Google Shape;12;p10"/>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Rubrik och lodrät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Lodrät rubrik och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Rubrik och innehåll" type="obj">
  <p:cSld name="OBJECT">
    <p:spTree>
      <p:nvGrpSpPr>
        <p:cNvPr id="1" name="Shape 17"/>
        <p:cNvGrpSpPr/>
        <p:nvPr/>
      </p:nvGrpSpPr>
      <p:grpSpPr>
        <a:xfrm>
          <a:off x="0" y="0"/>
          <a:ext cx="0" cy="0"/>
          <a:chOff x="0" y="0"/>
          <a:chExt cx="0" cy="0"/>
        </a:xfrm>
      </p:grpSpPr>
      <p:sp>
        <p:nvSpPr>
          <p:cNvPr id="18" name="Google Shape;18;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vå delar" type="twoObj">
  <p:cSld name="TWO_OBJECTS">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Avsnittsrubrik" type="secHead">
  <p:cSld name="SECTION_HEADER">
    <p:spTree>
      <p:nvGrpSpPr>
        <p:cNvPr id="1" name="Shape 30"/>
        <p:cNvGrpSpPr/>
        <p:nvPr/>
      </p:nvGrpSpPr>
      <p:grpSpPr>
        <a:xfrm>
          <a:off x="0" y="0"/>
          <a:ext cx="0" cy="0"/>
          <a:chOff x="0" y="0"/>
          <a:chExt cx="0" cy="0"/>
        </a:xfrm>
      </p:grpSpPr>
      <p:sp>
        <p:nvSpPr>
          <p:cNvPr id="31" name="Google Shape;31;p13"/>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3"/>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3" name="Google Shape;33;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Jämförelse"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4"/>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4"/>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Endast rubrik"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om"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ext med bildtext"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ld med bildtext"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8"/>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8"/>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a:stretch/>
        </p:blipFill>
        <p:spPr>
          <a:xfrm>
            <a:off x="9480377" y="5229200"/>
            <a:ext cx="792113" cy="870346"/>
          </a:xfrm>
          <a:prstGeom prst="rect">
            <a:avLst/>
          </a:prstGeom>
          <a:noFill/>
          <a:ln>
            <a:noFill/>
          </a:ln>
        </p:spPr>
      </p:pic>
      <p:sp>
        <p:nvSpPr>
          <p:cNvPr id="85" name="Google Shape;85;p1"/>
          <p:cNvSpPr txBox="1"/>
          <p:nvPr/>
        </p:nvSpPr>
        <p:spPr>
          <a:xfrm rot="10800000" flipH="1">
            <a:off x="1524000" y="6462628"/>
            <a:ext cx="9144000" cy="369332"/>
          </a:xfrm>
          <a:prstGeom prst="rect">
            <a:avLst/>
          </a:prstGeom>
          <a:solidFill>
            <a:srgbClr val="1B2B88"/>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6" name="Google Shape;86;p1"/>
          <p:cNvSpPr txBox="1"/>
          <p:nvPr/>
        </p:nvSpPr>
        <p:spPr>
          <a:xfrm rot="10800000" flipH="1">
            <a:off x="1524000" y="0"/>
            <a:ext cx="9144000" cy="369332"/>
          </a:xfrm>
          <a:prstGeom prst="rect">
            <a:avLst/>
          </a:prstGeom>
          <a:solidFill>
            <a:srgbClr val="1B2B88"/>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7" name="Google Shape;87;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sv-SE" b="1"/>
              <a:t>IFK Umeå</a:t>
            </a:r>
            <a:endParaRPr/>
          </a:p>
        </p:txBody>
      </p:sp>
      <p:sp>
        <p:nvSpPr>
          <p:cNvPr id="88" name="Google Shape;88;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sv-SE"/>
              <a:t>Medlemsavgifter 2022</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4"/>
          <p:cNvSpPr txBox="1"/>
          <p:nvPr/>
        </p:nvSpPr>
        <p:spPr>
          <a:xfrm rot="10800000" flipH="1">
            <a:off x="1524000" y="6462628"/>
            <a:ext cx="9144000" cy="369332"/>
          </a:xfrm>
          <a:prstGeom prst="rect">
            <a:avLst/>
          </a:prstGeom>
          <a:solidFill>
            <a:srgbClr val="1B2B88"/>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4" name="Google Shape;94;p4"/>
          <p:cNvSpPr txBox="1">
            <a:spLocks noGrp="1"/>
          </p:cNvSpPr>
          <p:nvPr>
            <p:ph type="body" idx="1"/>
          </p:nvPr>
        </p:nvSpPr>
        <p:spPr>
          <a:xfrm>
            <a:off x="838200" y="1446750"/>
            <a:ext cx="10515600" cy="483857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None/>
            </a:pPr>
            <a:r>
              <a:rPr lang="sv-SE" sz="2000" dirty="0"/>
              <a:t>Styrelsens målsättning är att fortsätta skapa medlemsnytta med god kvalitet och hög servicenivå till alla medlemmar i föreningen. Här ser vi att ett serviceinriktat kansli där resurser skapas för att på olika sätt erbjuda nytta för medlemmar, förtroendevalda och omvärld är en viktig del. Målet är att successivt höja värdet för våra medlemmar i föreningen. Ett aktuellt exempel med hjälp av modern teknik är </a:t>
            </a:r>
            <a:r>
              <a:rPr lang="sv-SE" sz="2000" dirty="0" err="1"/>
              <a:t>ex.vis</a:t>
            </a:r>
            <a:r>
              <a:rPr lang="sv-SE" sz="2000" dirty="0"/>
              <a:t> medlemsrabatter som samlas på det digitala medlemskortet i </a:t>
            </a:r>
            <a:r>
              <a:rPr lang="sv-SE" sz="2000" dirty="0" err="1"/>
              <a:t>SportAdmin-appen</a:t>
            </a:r>
            <a:r>
              <a:rPr lang="sv-SE" sz="2000" dirty="0"/>
              <a:t>. </a:t>
            </a:r>
            <a:endParaRPr sz="2000" dirty="0"/>
          </a:p>
          <a:p>
            <a:pPr marL="0" lvl="0" indent="0" algn="l" rtl="0">
              <a:lnSpc>
                <a:spcPct val="90000"/>
              </a:lnSpc>
              <a:spcBef>
                <a:spcPts val="1000"/>
              </a:spcBef>
              <a:spcAft>
                <a:spcPts val="0"/>
              </a:spcAft>
              <a:buNone/>
            </a:pPr>
            <a:r>
              <a:rPr lang="sv-SE" sz="2000" dirty="0"/>
              <a:t>Vid en jämförelse med andra lokala föreningars medlemsavgifter ligger vi generellt lågt. Förutom att vi vill anamma en ny form av medlemskap, “Stödmedlemskapet”, så föreslås medlemsavgiften för våra aktiva i fortsättningen vara lika - oavsett ålder. Aktiva, tränare och ledare, styrelsemedlemmar, och föräldrar i familjemedlemskap inkluderas som aktiva medlemmar. Stödmedlemskapet blir aktuellt för en ej längre aktiv medlem som fortsatt vill stötta föreningen genom sitt medlemskap. Mer information finns specifikt om stödmedlemskapet. </a:t>
            </a:r>
          </a:p>
          <a:p>
            <a:pPr marL="0" lvl="0" indent="0" algn="l" rtl="0">
              <a:lnSpc>
                <a:spcPct val="90000"/>
              </a:lnSpc>
              <a:spcBef>
                <a:spcPts val="1000"/>
              </a:spcBef>
              <a:spcAft>
                <a:spcPts val="0"/>
              </a:spcAft>
              <a:buNone/>
            </a:pPr>
            <a:r>
              <a:rPr lang="sv-SE" sz="2000" dirty="0"/>
              <a:t>I </a:t>
            </a:r>
            <a:r>
              <a:rPr lang="sv-SE" sz="2000"/>
              <a:t>anslutning till </a:t>
            </a:r>
            <a:r>
              <a:rPr lang="sv-SE" sz="2000" dirty="0"/>
              <a:t>förslaget på avgifter och en ny medlemskategori för 2022 föreslår styrelsen att den gemensamma föreningsaktiviteten “uppesittarbingolotto” avslutas redan i år. De sektioner som i fortsättningen vill sälja bingolotter beslutar själva om detta. Dessutom föreslår styrelsen att </a:t>
            </a:r>
            <a:r>
              <a:rPr lang="sv-SE" sz="2000" dirty="0" err="1"/>
              <a:t>SportAdmins</a:t>
            </a:r>
            <a:r>
              <a:rPr lang="sv-SE" sz="2000" dirty="0"/>
              <a:t> administrationsavgift för medlemsavgiften skall finansieras direkt av föreningen och inte av medlemmarna. </a:t>
            </a:r>
            <a:endParaRPr sz="2000" dirty="0"/>
          </a:p>
          <a:p>
            <a:pPr marL="0" lvl="0" indent="0" algn="l" rtl="0">
              <a:lnSpc>
                <a:spcPct val="90000"/>
              </a:lnSpc>
              <a:spcBef>
                <a:spcPts val="1000"/>
              </a:spcBef>
              <a:spcAft>
                <a:spcPts val="0"/>
              </a:spcAft>
              <a:buNone/>
            </a:pPr>
            <a:r>
              <a:rPr lang="sv-SE" sz="2000" dirty="0"/>
              <a:t> </a:t>
            </a:r>
            <a:endParaRPr sz="2000" dirty="0"/>
          </a:p>
        </p:txBody>
      </p:sp>
      <p:sp>
        <p:nvSpPr>
          <p:cNvPr id="95" name="Google Shape;95;p4"/>
          <p:cNvSpPr txBox="1"/>
          <p:nvPr/>
        </p:nvSpPr>
        <p:spPr>
          <a:xfrm rot="10800000" flipH="1">
            <a:off x="1524000" y="0"/>
            <a:ext cx="9144000" cy="369332"/>
          </a:xfrm>
          <a:prstGeom prst="rect">
            <a:avLst/>
          </a:prstGeom>
          <a:solidFill>
            <a:srgbClr val="1B2B88"/>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6" name="Google Shape;96;p4"/>
          <p:cNvSpPr txBox="1">
            <a:spLocks noGrp="1"/>
          </p:cNvSpPr>
          <p:nvPr>
            <p:ph type="title"/>
          </p:nvPr>
        </p:nvSpPr>
        <p:spPr>
          <a:xfrm>
            <a:off x="838200" y="3693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dirty="0"/>
              <a:t>Förutsättningar</a:t>
            </a:r>
            <a:endParaRPr sz="3600" dirty="0"/>
          </a:p>
        </p:txBody>
      </p:sp>
      <p:pic>
        <p:nvPicPr>
          <p:cNvPr id="97" name="Google Shape;97;p4"/>
          <p:cNvPicPr preferRelativeResize="0"/>
          <p:nvPr/>
        </p:nvPicPr>
        <p:blipFill rotWithShape="1">
          <a:blip r:embed="rId3">
            <a:alphaModFix/>
          </a:blip>
          <a:srcRect/>
          <a:stretch/>
        </p:blipFill>
        <p:spPr>
          <a:xfrm>
            <a:off x="10848202" y="5410288"/>
            <a:ext cx="792113" cy="870347"/>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94">
                                            <p:txEl>
                                              <p:pRg st="0" end="0"/>
                                            </p:txEl>
                                          </p:spTgt>
                                        </p:tgtEl>
                                        <p:attrNameLst>
                                          <p:attrName>style.visibility</p:attrName>
                                        </p:attrNameLst>
                                      </p:cBhvr>
                                      <p:to>
                                        <p:strVal val="visible"/>
                                      </p:to>
                                    </p:set>
                                    <p:anim calcmode="lin" valueType="num">
                                      <p:cBhvr additive="base">
                                        <p:cTn id="11" dur="500"/>
                                        <p:tgtEl>
                                          <p:spTgt spid="9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94">
                                            <p:txEl>
                                              <p:pRg st="1" end="1"/>
                                            </p:txEl>
                                          </p:spTgt>
                                        </p:tgtEl>
                                        <p:attrNameLst>
                                          <p:attrName>style.visibility</p:attrName>
                                        </p:attrNameLst>
                                      </p:cBhvr>
                                      <p:to>
                                        <p:strVal val="visible"/>
                                      </p:to>
                                    </p:set>
                                    <p:anim calcmode="lin" valueType="num">
                                      <p:cBhvr additive="base">
                                        <p:cTn id="16" dur="500"/>
                                        <p:tgtEl>
                                          <p:spTgt spid="9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94">
                                            <p:txEl>
                                              <p:pRg st="2" end="2"/>
                                            </p:txEl>
                                          </p:spTgt>
                                        </p:tgtEl>
                                        <p:attrNameLst>
                                          <p:attrName>style.visibility</p:attrName>
                                        </p:attrNameLst>
                                      </p:cBhvr>
                                      <p:to>
                                        <p:strVal val="visible"/>
                                      </p:to>
                                    </p:set>
                                    <p:anim calcmode="lin" valueType="num">
                                      <p:cBhvr additive="base">
                                        <p:cTn id="21" dur="500"/>
                                        <p:tgtEl>
                                          <p:spTgt spid="9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94">
                                            <p:txEl>
                                              <p:pRg st="3" end="3"/>
                                            </p:txEl>
                                          </p:spTgt>
                                        </p:tgtEl>
                                        <p:attrNameLst>
                                          <p:attrName>style.visibility</p:attrName>
                                        </p:attrNameLst>
                                      </p:cBhvr>
                                      <p:to>
                                        <p:strVal val="visible"/>
                                      </p:to>
                                    </p:set>
                                    <p:anim calcmode="lin" valueType="num">
                                      <p:cBhvr additive="base">
                                        <p:cTn id="26" dur="500"/>
                                        <p:tgtEl>
                                          <p:spTgt spid="9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pic>
        <p:nvPicPr>
          <p:cNvPr id="102" name="Google Shape;102;gc248c9bea9_0_0"/>
          <p:cNvPicPr preferRelativeResize="0"/>
          <p:nvPr/>
        </p:nvPicPr>
        <p:blipFill rotWithShape="1">
          <a:blip r:embed="rId3">
            <a:alphaModFix/>
          </a:blip>
          <a:srcRect/>
          <a:stretch/>
        </p:blipFill>
        <p:spPr>
          <a:xfrm>
            <a:off x="9480377" y="5229200"/>
            <a:ext cx="792113" cy="870347"/>
          </a:xfrm>
          <a:prstGeom prst="rect">
            <a:avLst/>
          </a:prstGeom>
          <a:noFill/>
          <a:ln>
            <a:noFill/>
          </a:ln>
        </p:spPr>
      </p:pic>
      <p:sp>
        <p:nvSpPr>
          <p:cNvPr id="103" name="Google Shape;103;gc248c9bea9_0_0"/>
          <p:cNvSpPr txBox="1"/>
          <p:nvPr/>
        </p:nvSpPr>
        <p:spPr>
          <a:xfrm rot="10800000" flipH="1">
            <a:off x="1524000" y="6462660"/>
            <a:ext cx="9144000" cy="369300"/>
          </a:xfrm>
          <a:prstGeom prst="rect">
            <a:avLst/>
          </a:prstGeom>
          <a:solidFill>
            <a:srgbClr val="1B2B88"/>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4" name="Google Shape;104;gc248c9bea9_0_0"/>
          <p:cNvSpPr txBox="1"/>
          <p:nvPr/>
        </p:nvSpPr>
        <p:spPr>
          <a:xfrm rot="10800000" flipH="1">
            <a:off x="1524000" y="32"/>
            <a:ext cx="9144000" cy="369300"/>
          </a:xfrm>
          <a:prstGeom prst="rect">
            <a:avLst/>
          </a:prstGeom>
          <a:solidFill>
            <a:srgbClr val="1B2B88"/>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5" name="Google Shape;105;gc248c9bea9_0_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dirty="0"/>
              <a:t>Stödmedlem </a:t>
            </a:r>
            <a:r>
              <a:rPr lang="mr-IN" dirty="0"/>
              <a:t>–</a:t>
            </a:r>
            <a:r>
              <a:rPr lang="sv-SE" dirty="0"/>
              <a:t> definition </a:t>
            </a:r>
            <a:endParaRPr sz="3600" dirty="0"/>
          </a:p>
        </p:txBody>
      </p:sp>
      <p:sp>
        <p:nvSpPr>
          <p:cNvPr id="106" name="Google Shape;106;gc248c9bea9_0_0"/>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1000"/>
              </a:spcBef>
              <a:spcAft>
                <a:spcPts val="0"/>
              </a:spcAft>
              <a:buClr>
                <a:schemeClr val="dk1"/>
              </a:buClr>
              <a:buSzPts val="2800"/>
              <a:buChar char="•"/>
            </a:pPr>
            <a:r>
              <a:rPr lang="sv-SE" dirty="0"/>
              <a:t>Stödmedlem är en medlem som </a:t>
            </a:r>
            <a:r>
              <a:rPr lang="sv-SE" b="1" dirty="0"/>
              <a:t>inte</a:t>
            </a:r>
            <a:r>
              <a:rPr lang="sv-SE" dirty="0"/>
              <a:t> är aktiv inom IFK Umeå som aktiv, ledare, eller som förälder i familjemedlemskap. </a:t>
            </a:r>
          </a:p>
          <a:p>
            <a:pPr marL="228600" lvl="0" indent="-228600" algn="l" rtl="0">
              <a:lnSpc>
                <a:spcPct val="90000"/>
              </a:lnSpc>
              <a:spcBef>
                <a:spcPts val="1000"/>
              </a:spcBef>
              <a:spcAft>
                <a:spcPts val="0"/>
              </a:spcAft>
              <a:buClr>
                <a:schemeClr val="dk1"/>
              </a:buClr>
              <a:buSzPts val="2800"/>
              <a:buChar char="•"/>
            </a:pPr>
            <a:r>
              <a:rPr lang="sv-SE" dirty="0"/>
              <a:t>Stödmedlem har tillgång till samma föreningsförmåner som kommer med föreningens digitala medlemskort.</a:t>
            </a:r>
          </a:p>
          <a:p>
            <a:pPr marL="228600" lvl="0" indent="-228600" algn="l" rtl="0">
              <a:lnSpc>
                <a:spcPct val="90000"/>
              </a:lnSpc>
              <a:spcBef>
                <a:spcPts val="1000"/>
              </a:spcBef>
              <a:spcAft>
                <a:spcPts val="0"/>
              </a:spcAft>
              <a:buClr>
                <a:schemeClr val="dk1"/>
              </a:buClr>
              <a:buSzPts val="2800"/>
              <a:buChar char="•"/>
            </a:pPr>
            <a:r>
              <a:rPr lang="sv-SE" dirty="0"/>
              <a:t>Stödmedlem har ingen rösträtt.</a:t>
            </a:r>
          </a:p>
          <a:p>
            <a:pPr marL="228600" lvl="0" indent="-228600" algn="l" rtl="0">
              <a:lnSpc>
                <a:spcPct val="90000"/>
              </a:lnSpc>
              <a:spcBef>
                <a:spcPts val="1000"/>
              </a:spcBef>
              <a:spcAft>
                <a:spcPts val="0"/>
              </a:spcAft>
              <a:buClr>
                <a:schemeClr val="dk1"/>
              </a:buClr>
              <a:buSzPts val="2800"/>
              <a:buChar char="•"/>
            </a:pPr>
            <a:r>
              <a:rPr lang="sv-SE" dirty="0"/>
              <a:t>Stödmedlem kan inte representera IFK Umeå i idrottsliga sammanhang</a:t>
            </a:r>
          </a:p>
          <a:p>
            <a:pPr marL="228600" lvl="0" indent="-228600" algn="l" rtl="0">
              <a:lnSpc>
                <a:spcPct val="90000"/>
              </a:lnSpc>
              <a:spcBef>
                <a:spcPts val="1000"/>
              </a:spcBef>
              <a:spcAft>
                <a:spcPts val="0"/>
              </a:spcAft>
              <a:buClr>
                <a:schemeClr val="dk1"/>
              </a:buClr>
              <a:buSzPts val="2800"/>
              <a:buChar char="•"/>
            </a:pPr>
            <a:r>
              <a:rPr lang="sv-SE" dirty="0"/>
              <a:t>Stödmedlem avser främst f.d. aktiva medlemmar som vill </a:t>
            </a:r>
            <a:endParaRPr dirty="0"/>
          </a:p>
          <a:p>
            <a:pPr marL="0" lvl="0" indent="0" algn="l" rtl="0">
              <a:lnSpc>
                <a:spcPct val="90000"/>
              </a:lnSpc>
              <a:spcBef>
                <a:spcPts val="1000"/>
              </a:spcBef>
              <a:spcAft>
                <a:spcPts val="0"/>
              </a:spcAft>
              <a:buSzPts val="1800"/>
              <a:buNone/>
            </a:pPr>
            <a:r>
              <a:rPr lang="sv-SE" dirty="0"/>
              <a:t>stödja klubben efter att de själv lagt ner sitt engagemang. </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06">
                                            <p:txEl>
                                              <p:pRg st="0" end="0"/>
                                            </p:txEl>
                                          </p:spTgt>
                                        </p:tgtEl>
                                        <p:attrNameLst>
                                          <p:attrName>style.visibility</p:attrName>
                                        </p:attrNameLst>
                                      </p:cBhvr>
                                      <p:to>
                                        <p:strVal val="visible"/>
                                      </p:to>
                                    </p:set>
                                    <p:anim calcmode="lin" valueType="num">
                                      <p:cBhvr additive="base">
                                        <p:cTn id="11" dur="500"/>
                                        <p:tgtEl>
                                          <p:spTgt spid="10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106">
                                            <p:txEl>
                                              <p:pRg st="1" end="1"/>
                                            </p:txEl>
                                          </p:spTgt>
                                        </p:tgtEl>
                                        <p:attrNameLst>
                                          <p:attrName>style.visibility</p:attrName>
                                        </p:attrNameLst>
                                      </p:cBhvr>
                                      <p:to>
                                        <p:strVal val="visible"/>
                                      </p:to>
                                    </p:set>
                                    <p:anim calcmode="lin" valueType="num">
                                      <p:cBhvr additive="base">
                                        <p:cTn id="16" dur="500"/>
                                        <p:tgtEl>
                                          <p:spTgt spid="10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06">
                                            <p:txEl>
                                              <p:pRg st="2" end="2"/>
                                            </p:txEl>
                                          </p:spTgt>
                                        </p:tgtEl>
                                        <p:attrNameLst>
                                          <p:attrName>style.visibility</p:attrName>
                                        </p:attrNameLst>
                                      </p:cBhvr>
                                      <p:to>
                                        <p:strVal val="visible"/>
                                      </p:to>
                                    </p:set>
                                    <p:anim calcmode="lin" valueType="num">
                                      <p:cBhvr additive="base">
                                        <p:cTn id="21" dur="500"/>
                                        <p:tgtEl>
                                          <p:spTgt spid="10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06">
                                            <p:txEl>
                                              <p:pRg st="3" end="3"/>
                                            </p:txEl>
                                          </p:spTgt>
                                        </p:tgtEl>
                                        <p:attrNameLst>
                                          <p:attrName>style.visibility</p:attrName>
                                        </p:attrNameLst>
                                      </p:cBhvr>
                                      <p:to>
                                        <p:strVal val="visible"/>
                                      </p:to>
                                    </p:set>
                                    <p:anim calcmode="lin" valueType="num">
                                      <p:cBhvr additive="base">
                                        <p:cTn id="26" dur="500"/>
                                        <p:tgtEl>
                                          <p:spTgt spid="10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6">
                                            <p:txEl>
                                              <p:pRg st="4" end="4"/>
                                            </p:txEl>
                                          </p:spTgt>
                                        </p:tgtEl>
                                        <p:attrNameLst>
                                          <p:attrName>style.visibility</p:attrName>
                                        </p:attrNameLst>
                                      </p:cBhvr>
                                      <p:to>
                                        <p:strVal val="visible"/>
                                      </p:to>
                                    </p:set>
                                    <p:anim calcmode="lin" valueType="num">
                                      <p:cBhvr additive="base">
                                        <p:cTn id="31" dur="500"/>
                                        <p:tgtEl>
                                          <p:spTgt spid="10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106">
                                            <p:txEl>
                                              <p:pRg st="5" end="5"/>
                                            </p:txEl>
                                          </p:spTgt>
                                        </p:tgtEl>
                                        <p:attrNameLst>
                                          <p:attrName>style.visibility</p:attrName>
                                        </p:attrNameLst>
                                      </p:cBhvr>
                                      <p:to>
                                        <p:strVal val="visible"/>
                                      </p:to>
                                    </p:set>
                                    <p:anim calcmode="lin" valueType="num">
                                      <p:cBhvr additive="base">
                                        <p:cTn id="36" dur="500"/>
                                        <p:tgtEl>
                                          <p:spTgt spid="10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pic>
        <p:nvPicPr>
          <p:cNvPr id="117" name="Google Shape;117;p3"/>
          <p:cNvPicPr preferRelativeResize="0"/>
          <p:nvPr/>
        </p:nvPicPr>
        <p:blipFill rotWithShape="1">
          <a:blip r:embed="rId3">
            <a:alphaModFix/>
          </a:blip>
          <a:srcRect/>
          <a:stretch/>
        </p:blipFill>
        <p:spPr>
          <a:xfrm>
            <a:off x="9480377" y="5229200"/>
            <a:ext cx="792113" cy="870346"/>
          </a:xfrm>
          <a:prstGeom prst="rect">
            <a:avLst/>
          </a:prstGeom>
          <a:noFill/>
          <a:ln>
            <a:noFill/>
          </a:ln>
        </p:spPr>
      </p:pic>
      <p:sp>
        <p:nvSpPr>
          <p:cNvPr id="118" name="Google Shape;118;p3"/>
          <p:cNvSpPr txBox="1"/>
          <p:nvPr/>
        </p:nvSpPr>
        <p:spPr>
          <a:xfrm rot="10800000" flipH="1">
            <a:off x="1524000" y="6462628"/>
            <a:ext cx="9144000" cy="369332"/>
          </a:xfrm>
          <a:prstGeom prst="rect">
            <a:avLst/>
          </a:prstGeom>
          <a:solidFill>
            <a:srgbClr val="1B2B88"/>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19" name="Google Shape;119;p3"/>
          <p:cNvSpPr txBox="1"/>
          <p:nvPr/>
        </p:nvSpPr>
        <p:spPr>
          <a:xfrm rot="10800000" flipH="1">
            <a:off x="1524000" y="0"/>
            <a:ext cx="9144000" cy="369332"/>
          </a:xfrm>
          <a:prstGeom prst="rect">
            <a:avLst/>
          </a:prstGeom>
          <a:solidFill>
            <a:srgbClr val="1B2B88"/>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0" name="Google Shape;120;p3"/>
          <p:cNvSpPr txBox="1">
            <a:spLocks noGrp="1"/>
          </p:cNvSpPr>
          <p:nvPr>
            <p:ph type="title"/>
          </p:nvPr>
        </p:nvSpPr>
        <p:spPr>
          <a:xfrm>
            <a:off x="838200" y="681037"/>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dirty="0"/>
              <a:t>Medlemsavgifter i några andra lokala idrottsföreningar</a:t>
            </a:r>
            <a:endParaRPr sz="3600" dirty="0"/>
          </a:p>
        </p:txBody>
      </p:sp>
      <p:sp>
        <p:nvSpPr>
          <p:cNvPr id="121" name="Google Shape;121;p3"/>
          <p:cNvSpPr txBox="1">
            <a:spLocks noGrp="1"/>
          </p:cNvSpPr>
          <p:nvPr>
            <p:ph type="body" idx="1"/>
          </p:nvPr>
        </p:nvSpPr>
        <p:spPr>
          <a:xfrm>
            <a:off x="838200" y="2006600"/>
            <a:ext cx="10515600" cy="4351338"/>
          </a:xfrm>
          <a:prstGeom prst="rect">
            <a:avLst/>
          </a:prstGeom>
          <a:noFill/>
          <a:ln>
            <a:noFill/>
          </a:ln>
        </p:spPr>
        <p:txBody>
          <a:bodyPr spcFirstLastPara="1" wrap="square" lIns="91425" tIns="45700" rIns="91425" bIns="45700" anchor="t" anchorCtr="0">
            <a:normAutofit fontScale="92500" lnSpcReduction="20000"/>
          </a:bodyPr>
          <a:lstStyle/>
          <a:p>
            <a:pPr marL="228600" indent="-165100">
              <a:buSzPct val="69498"/>
            </a:pPr>
            <a:r>
              <a:rPr lang="sv-SE" dirty="0"/>
              <a:t>Mariehem SK: 600 kr enskild medlemskap / 900 kr familj (1 sektion)</a:t>
            </a:r>
            <a:endParaRPr lang="da-DK" dirty="0"/>
          </a:p>
          <a:p>
            <a:pPr marL="228600" indent="-165100">
              <a:buSzPct val="69498"/>
            </a:pPr>
            <a:r>
              <a:rPr lang="da-DK" dirty="0"/>
              <a:t>Ersboda SK: 400 kr / 600 kr (2 sektioner)</a:t>
            </a:r>
          </a:p>
          <a:p>
            <a:pPr marL="228600" lvl="0" indent="-165100" algn="l" rtl="0">
              <a:lnSpc>
                <a:spcPct val="90000"/>
              </a:lnSpc>
              <a:spcBef>
                <a:spcPts val="1000"/>
              </a:spcBef>
              <a:spcAft>
                <a:spcPts val="0"/>
              </a:spcAft>
              <a:buSzPct val="69498"/>
              <a:buChar char="•"/>
            </a:pPr>
            <a:r>
              <a:rPr lang="sv-SE" dirty="0"/>
              <a:t>Umedalens IF 400 kr / 700 kr (</a:t>
            </a:r>
            <a:r>
              <a:rPr lang="sv-SE" dirty="0" err="1"/>
              <a:t>Flersektion</a:t>
            </a:r>
            <a:r>
              <a:rPr lang="sv-SE" dirty="0"/>
              <a:t>)</a:t>
            </a:r>
            <a:endParaRPr dirty="0"/>
          </a:p>
          <a:p>
            <a:pPr marL="228600" lvl="0" indent="-165100" algn="l" rtl="0">
              <a:lnSpc>
                <a:spcPct val="90000"/>
              </a:lnSpc>
              <a:spcBef>
                <a:spcPts val="1000"/>
              </a:spcBef>
              <a:spcAft>
                <a:spcPts val="0"/>
              </a:spcAft>
              <a:buSzPct val="69498"/>
              <a:buChar char="•"/>
            </a:pPr>
            <a:r>
              <a:rPr lang="sv-SE" dirty="0"/>
              <a:t>Gimonäs Ungdoms IF: 150+1600 kr per aktiv deltagare (</a:t>
            </a:r>
            <a:r>
              <a:rPr lang="sv-SE" dirty="0" err="1"/>
              <a:t>Flersektion</a:t>
            </a:r>
            <a:r>
              <a:rPr lang="sv-SE" dirty="0"/>
              <a:t>)</a:t>
            </a:r>
            <a:endParaRPr dirty="0"/>
          </a:p>
          <a:p>
            <a:pPr marL="228600" lvl="0" indent="-165100" algn="l" rtl="0">
              <a:lnSpc>
                <a:spcPct val="90000"/>
              </a:lnSpc>
              <a:spcBef>
                <a:spcPts val="1000"/>
              </a:spcBef>
              <a:spcAft>
                <a:spcPts val="0"/>
              </a:spcAft>
              <a:buSzPct val="69498"/>
              <a:buChar char="•"/>
            </a:pPr>
            <a:r>
              <a:rPr lang="sv-SE" dirty="0"/>
              <a:t>Sandåkern SK: 200 kr / 300 kr (1 sektion)</a:t>
            </a:r>
            <a:endParaRPr dirty="0"/>
          </a:p>
          <a:p>
            <a:pPr marL="228600" lvl="0" indent="-165100" algn="l" rtl="0">
              <a:lnSpc>
                <a:spcPct val="90000"/>
              </a:lnSpc>
              <a:spcBef>
                <a:spcPts val="1000"/>
              </a:spcBef>
              <a:spcAft>
                <a:spcPts val="0"/>
              </a:spcAft>
              <a:buSzPct val="69498"/>
              <a:buChar char="•"/>
            </a:pPr>
            <a:r>
              <a:rPr lang="sv-SE" dirty="0"/>
              <a:t>Röbäcks IF: 200 kr / 400 kr (2 sektioner)</a:t>
            </a:r>
            <a:endParaRPr dirty="0"/>
          </a:p>
          <a:p>
            <a:pPr marL="228600" lvl="0" indent="-165100" algn="l" rtl="0">
              <a:lnSpc>
                <a:spcPct val="90000"/>
              </a:lnSpc>
              <a:spcBef>
                <a:spcPts val="1000"/>
              </a:spcBef>
              <a:spcAft>
                <a:spcPts val="0"/>
              </a:spcAft>
              <a:buSzPct val="69498"/>
              <a:buChar char="•"/>
            </a:pPr>
            <a:r>
              <a:rPr lang="sv-SE" dirty="0"/>
              <a:t>Umeå City IBK: 600 kr</a:t>
            </a:r>
          </a:p>
          <a:p>
            <a:pPr marL="228600" lvl="0" indent="-165100" algn="l" rtl="0">
              <a:lnSpc>
                <a:spcPct val="90000"/>
              </a:lnSpc>
              <a:spcBef>
                <a:spcPts val="1000"/>
              </a:spcBef>
              <a:spcAft>
                <a:spcPts val="0"/>
              </a:spcAft>
              <a:buSzPct val="69498"/>
              <a:buChar char="•"/>
            </a:pPr>
            <a:endParaRPr dirty="0"/>
          </a:p>
          <a:p>
            <a:pPr marL="0" lvl="0" indent="0" algn="l" rtl="0">
              <a:lnSpc>
                <a:spcPct val="90000"/>
              </a:lnSpc>
              <a:spcBef>
                <a:spcPts val="1000"/>
              </a:spcBef>
              <a:spcAft>
                <a:spcPts val="0"/>
              </a:spcAft>
              <a:buSzPct val="69498"/>
              <a:buNone/>
            </a:pPr>
            <a:r>
              <a:rPr lang="sv-SE" i="1" dirty="0"/>
              <a:t>Föreningar gör olika gällande fördelningen av intäkten mellan </a:t>
            </a:r>
            <a:endParaRPr dirty="0"/>
          </a:p>
          <a:p>
            <a:pPr marL="0" lvl="0" indent="0" algn="l" rtl="0">
              <a:lnSpc>
                <a:spcPct val="90000"/>
              </a:lnSpc>
              <a:spcBef>
                <a:spcPts val="1000"/>
              </a:spcBef>
              <a:spcAft>
                <a:spcPts val="0"/>
              </a:spcAft>
              <a:buSzPct val="69498"/>
              <a:buNone/>
            </a:pPr>
            <a:r>
              <a:rPr lang="sv-SE" i="1" dirty="0"/>
              <a:t>kansli och sektioner</a:t>
            </a:r>
            <a:endParaRPr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21">
                                            <p:txEl>
                                              <p:pRg st="0" end="0"/>
                                            </p:txEl>
                                          </p:spTgt>
                                        </p:tgtEl>
                                        <p:attrNameLst>
                                          <p:attrName>style.visibility</p:attrName>
                                        </p:attrNameLst>
                                      </p:cBhvr>
                                      <p:to>
                                        <p:strVal val="visible"/>
                                      </p:to>
                                    </p:set>
                                    <p:anim calcmode="lin" valueType="num">
                                      <p:cBhvr additive="base">
                                        <p:cTn id="11" dur="500"/>
                                        <p:tgtEl>
                                          <p:spTgt spid="12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121">
                                            <p:txEl>
                                              <p:pRg st="1" end="1"/>
                                            </p:txEl>
                                          </p:spTgt>
                                        </p:tgtEl>
                                        <p:attrNameLst>
                                          <p:attrName>style.visibility</p:attrName>
                                        </p:attrNameLst>
                                      </p:cBhvr>
                                      <p:to>
                                        <p:strVal val="visible"/>
                                      </p:to>
                                    </p:set>
                                    <p:anim calcmode="lin" valueType="num">
                                      <p:cBhvr additive="base">
                                        <p:cTn id="16" dur="500"/>
                                        <p:tgtEl>
                                          <p:spTgt spid="12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21">
                                            <p:txEl>
                                              <p:pRg st="2" end="2"/>
                                            </p:txEl>
                                          </p:spTgt>
                                        </p:tgtEl>
                                        <p:attrNameLst>
                                          <p:attrName>style.visibility</p:attrName>
                                        </p:attrNameLst>
                                      </p:cBhvr>
                                      <p:to>
                                        <p:strVal val="visible"/>
                                      </p:to>
                                    </p:set>
                                    <p:anim calcmode="lin" valueType="num">
                                      <p:cBhvr additive="base">
                                        <p:cTn id="21" dur="500"/>
                                        <p:tgtEl>
                                          <p:spTgt spid="12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21">
                                            <p:txEl>
                                              <p:pRg st="3" end="3"/>
                                            </p:txEl>
                                          </p:spTgt>
                                        </p:tgtEl>
                                        <p:attrNameLst>
                                          <p:attrName>style.visibility</p:attrName>
                                        </p:attrNameLst>
                                      </p:cBhvr>
                                      <p:to>
                                        <p:strVal val="visible"/>
                                      </p:to>
                                    </p:set>
                                    <p:anim calcmode="lin" valueType="num">
                                      <p:cBhvr additive="base">
                                        <p:cTn id="26" dur="500"/>
                                        <p:tgtEl>
                                          <p:spTgt spid="12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21">
                                            <p:txEl>
                                              <p:pRg st="4" end="4"/>
                                            </p:txEl>
                                          </p:spTgt>
                                        </p:tgtEl>
                                        <p:attrNameLst>
                                          <p:attrName>style.visibility</p:attrName>
                                        </p:attrNameLst>
                                      </p:cBhvr>
                                      <p:to>
                                        <p:strVal val="visible"/>
                                      </p:to>
                                    </p:set>
                                    <p:anim calcmode="lin" valueType="num">
                                      <p:cBhvr additive="base">
                                        <p:cTn id="31" dur="500"/>
                                        <p:tgtEl>
                                          <p:spTgt spid="12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121">
                                            <p:txEl>
                                              <p:pRg st="5" end="5"/>
                                            </p:txEl>
                                          </p:spTgt>
                                        </p:tgtEl>
                                        <p:attrNameLst>
                                          <p:attrName>style.visibility</p:attrName>
                                        </p:attrNameLst>
                                      </p:cBhvr>
                                      <p:to>
                                        <p:strVal val="visible"/>
                                      </p:to>
                                    </p:set>
                                    <p:anim calcmode="lin" valueType="num">
                                      <p:cBhvr additive="base">
                                        <p:cTn id="36" dur="500"/>
                                        <p:tgtEl>
                                          <p:spTgt spid="12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21">
                                            <p:txEl>
                                              <p:pRg st="6" end="6"/>
                                            </p:txEl>
                                          </p:spTgt>
                                        </p:tgtEl>
                                        <p:attrNameLst>
                                          <p:attrName>style.visibility</p:attrName>
                                        </p:attrNameLst>
                                      </p:cBhvr>
                                      <p:to>
                                        <p:strVal val="visible"/>
                                      </p:to>
                                    </p:set>
                                    <p:anim calcmode="lin" valueType="num">
                                      <p:cBhvr additive="base">
                                        <p:cTn id="41" dur="500"/>
                                        <p:tgtEl>
                                          <p:spTgt spid="12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121">
                                            <p:txEl>
                                              <p:pRg st="8" end="8"/>
                                            </p:txEl>
                                          </p:spTgt>
                                        </p:tgtEl>
                                        <p:attrNameLst>
                                          <p:attrName>style.visibility</p:attrName>
                                        </p:attrNameLst>
                                      </p:cBhvr>
                                      <p:to>
                                        <p:strVal val="visible"/>
                                      </p:to>
                                    </p:set>
                                    <p:anim calcmode="lin" valueType="num">
                                      <p:cBhvr additive="base">
                                        <p:cTn id="46" dur="500"/>
                                        <p:tgtEl>
                                          <p:spTgt spid="121">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21">
                                            <p:txEl>
                                              <p:pRg st="9" end="9"/>
                                            </p:txEl>
                                          </p:spTgt>
                                        </p:tgtEl>
                                        <p:attrNameLst>
                                          <p:attrName>style.visibility</p:attrName>
                                        </p:attrNameLst>
                                      </p:cBhvr>
                                      <p:to>
                                        <p:strVal val="visible"/>
                                      </p:to>
                                    </p:set>
                                    <p:anim calcmode="lin" valueType="num">
                                      <p:cBhvr additive="base">
                                        <p:cTn id="51" dur="500"/>
                                        <p:tgtEl>
                                          <p:spTgt spid="121">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pic>
        <p:nvPicPr>
          <p:cNvPr id="126" name="Google Shape;126;gbf317ac6bd_0_0"/>
          <p:cNvPicPr preferRelativeResize="0"/>
          <p:nvPr/>
        </p:nvPicPr>
        <p:blipFill rotWithShape="1">
          <a:blip r:embed="rId3">
            <a:alphaModFix/>
          </a:blip>
          <a:srcRect/>
          <a:stretch/>
        </p:blipFill>
        <p:spPr>
          <a:xfrm>
            <a:off x="9480377" y="5229200"/>
            <a:ext cx="792113" cy="870347"/>
          </a:xfrm>
          <a:prstGeom prst="rect">
            <a:avLst/>
          </a:prstGeom>
          <a:noFill/>
          <a:ln>
            <a:noFill/>
          </a:ln>
        </p:spPr>
      </p:pic>
      <p:sp>
        <p:nvSpPr>
          <p:cNvPr id="127" name="Google Shape;127;gbf317ac6bd_0_0"/>
          <p:cNvSpPr txBox="1"/>
          <p:nvPr/>
        </p:nvSpPr>
        <p:spPr>
          <a:xfrm rot="10800000" flipH="1">
            <a:off x="1524000" y="6462660"/>
            <a:ext cx="9144000" cy="369300"/>
          </a:xfrm>
          <a:prstGeom prst="rect">
            <a:avLst/>
          </a:prstGeom>
          <a:solidFill>
            <a:srgbClr val="1B2B88"/>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8" name="Google Shape;128;gbf317ac6bd_0_0"/>
          <p:cNvSpPr txBox="1"/>
          <p:nvPr/>
        </p:nvSpPr>
        <p:spPr>
          <a:xfrm rot="10800000" flipH="1">
            <a:off x="1524000" y="32"/>
            <a:ext cx="9144000" cy="369300"/>
          </a:xfrm>
          <a:prstGeom prst="rect">
            <a:avLst/>
          </a:prstGeom>
          <a:solidFill>
            <a:srgbClr val="1B2B88"/>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9" name="Google Shape;129;gbf317ac6bd_0_0"/>
          <p:cNvSpPr txBox="1">
            <a:spLocks noGrp="1"/>
          </p:cNvSpPr>
          <p:nvPr>
            <p:ph type="title"/>
          </p:nvPr>
        </p:nvSpPr>
        <p:spPr>
          <a:xfrm>
            <a:off x="838200" y="635063"/>
            <a:ext cx="10515600" cy="13944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959"/>
              <a:buFont typeface="Calibri"/>
              <a:buNone/>
            </a:pPr>
            <a:r>
              <a:rPr lang="sv-SE" dirty="0"/>
              <a:t>Förslag medlemsavgifter 2022</a:t>
            </a:r>
            <a:endParaRPr dirty="0"/>
          </a:p>
        </p:txBody>
      </p:sp>
      <p:sp>
        <p:nvSpPr>
          <p:cNvPr id="130" name="Google Shape;130;gbf317ac6bd_0_0"/>
          <p:cNvSpPr txBox="1">
            <a:spLocks noGrp="1"/>
          </p:cNvSpPr>
          <p:nvPr>
            <p:ph type="body" idx="1"/>
          </p:nvPr>
        </p:nvSpPr>
        <p:spPr>
          <a:xfrm>
            <a:off x="838200" y="2029463"/>
            <a:ext cx="9829800" cy="3929548"/>
          </a:xfrm>
          <a:prstGeom prst="rect">
            <a:avLst/>
          </a:prstGeom>
          <a:noFill/>
          <a:ln>
            <a:noFill/>
          </a:ln>
        </p:spPr>
        <p:txBody>
          <a:bodyPr spcFirstLastPara="1" wrap="square" lIns="91425" tIns="45700" rIns="91425" bIns="45700" anchor="t" anchorCtr="0">
            <a:normAutofit/>
          </a:bodyPr>
          <a:lstStyle/>
          <a:p>
            <a:pPr marL="228600" indent="-165100"/>
            <a:r>
              <a:rPr lang="sv-SE" dirty="0"/>
              <a:t>Enskild medlemsavgift 400 kr (oavsett ålder)</a:t>
            </a:r>
          </a:p>
          <a:p>
            <a:pPr marL="228600" lvl="0" indent="-165100" algn="l" rtl="0">
              <a:lnSpc>
                <a:spcPct val="90000"/>
              </a:lnSpc>
              <a:spcBef>
                <a:spcPts val="1000"/>
              </a:spcBef>
              <a:spcAft>
                <a:spcPts val="0"/>
              </a:spcAft>
              <a:buSzPts val="1800"/>
              <a:buChar char="•"/>
            </a:pPr>
            <a:r>
              <a:rPr lang="sv-SE" dirty="0"/>
              <a:t>Familjemedlemsavgift 700 kr (oavsett antal)</a:t>
            </a:r>
            <a:endParaRPr dirty="0"/>
          </a:p>
          <a:p>
            <a:pPr marL="228600" lvl="0" indent="-165100" algn="l" rtl="0">
              <a:lnSpc>
                <a:spcPct val="90000"/>
              </a:lnSpc>
              <a:spcBef>
                <a:spcPts val="1000"/>
              </a:spcBef>
              <a:spcAft>
                <a:spcPts val="0"/>
              </a:spcAft>
              <a:buSzPts val="1800"/>
              <a:buChar char="•"/>
            </a:pPr>
            <a:r>
              <a:rPr lang="sv-SE" dirty="0"/>
              <a:t>Stödmedlemskap 200 kr (medlemsförmåner, dock ej rösträtt)</a:t>
            </a:r>
          </a:p>
          <a:p>
            <a:pPr marL="228600" lvl="0" indent="-165100" algn="l" rtl="0">
              <a:lnSpc>
                <a:spcPct val="90000"/>
              </a:lnSpc>
              <a:spcBef>
                <a:spcPts val="1000"/>
              </a:spcBef>
              <a:spcAft>
                <a:spcPts val="0"/>
              </a:spcAft>
              <a:buSzPts val="1800"/>
              <a:buChar char="•"/>
            </a:pPr>
            <a:r>
              <a:rPr lang="sv-SE" dirty="0"/>
              <a:t>Förslaget inkluderar omgående avslut av föreningsaktiviteten ”försäljning av Uppesittarbingolotter”</a:t>
            </a:r>
          </a:p>
          <a:p>
            <a:pPr marL="228600" lvl="0" indent="-165100" algn="l" rtl="0">
              <a:lnSpc>
                <a:spcPct val="90000"/>
              </a:lnSpc>
              <a:spcBef>
                <a:spcPts val="1000"/>
              </a:spcBef>
              <a:spcAft>
                <a:spcPts val="0"/>
              </a:spcAft>
              <a:buSzPts val="1800"/>
              <a:buChar char="•"/>
            </a:pPr>
            <a:r>
              <a:rPr lang="sv-SE" dirty="0"/>
              <a:t>Förslaget inkluderar att administrationsavgiften tillhörande medlemskapsavgiften debiteras föreningen istället för medlemmen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30">
                                            <p:txEl>
                                              <p:pRg st="0" end="0"/>
                                            </p:txEl>
                                          </p:spTgt>
                                        </p:tgtEl>
                                        <p:attrNameLst>
                                          <p:attrName>style.visibility</p:attrName>
                                        </p:attrNameLst>
                                      </p:cBhvr>
                                      <p:to>
                                        <p:strVal val="visible"/>
                                      </p:to>
                                    </p:set>
                                    <p:anim calcmode="lin" valueType="num">
                                      <p:cBhvr additive="base">
                                        <p:cTn id="11" dur="500"/>
                                        <p:tgtEl>
                                          <p:spTgt spid="13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130">
                                            <p:txEl>
                                              <p:pRg st="1" end="1"/>
                                            </p:txEl>
                                          </p:spTgt>
                                        </p:tgtEl>
                                        <p:attrNameLst>
                                          <p:attrName>style.visibility</p:attrName>
                                        </p:attrNameLst>
                                      </p:cBhvr>
                                      <p:to>
                                        <p:strVal val="visible"/>
                                      </p:to>
                                    </p:set>
                                    <p:anim calcmode="lin" valueType="num">
                                      <p:cBhvr additive="base">
                                        <p:cTn id="16" dur="500"/>
                                        <p:tgtEl>
                                          <p:spTgt spid="13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30">
                                            <p:txEl>
                                              <p:pRg st="2" end="2"/>
                                            </p:txEl>
                                          </p:spTgt>
                                        </p:tgtEl>
                                        <p:attrNameLst>
                                          <p:attrName>style.visibility</p:attrName>
                                        </p:attrNameLst>
                                      </p:cBhvr>
                                      <p:to>
                                        <p:strVal val="visible"/>
                                      </p:to>
                                    </p:set>
                                    <p:anim calcmode="lin" valueType="num">
                                      <p:cBhvr additive="base">
                                        <p:cTn id="21" dur="500"/>
                                        <p:tgtEl>
                                          <p:spTgt spid="13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30">
                                            <p:txEl>
                                              <p:pRg st="3" end="3"/>
                                            </p:txEl>
                                          </p:spTgt>
                                        </p:tgtEl>
                                        <p:attrNameLst>
                                          <p:attrName>style.visibility</p:attrName>
                                        </p:attrNameLst>
                                      </p:cBhvr>
                                      <p:to>
                                        <p:strVal val="visible"/>
                                      </p:to>
                                    </p:set>
                                    <p:anim calcmode="lin" valueType="num">
                                      <p:cBhvr additive="base">
                                        <p:cTn id="26" dur="500"/>
                                        <p:tgtEl>
                                          <p:spTgt spid="13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0">
                                            <p:txEl>
                                              <p:pRg st="4" end="4"/>
                                            </p:txEl>
                                          </p:spTgt>
                                        </p:tgtEl>
                                        <p:attrNameLst>
                                          <p:attrName>style.visibility</p:attrName>
                                        </p:attrNameLst>
                                      </p:cBhvr>
                                      <p:to>
                                        <p:strVal val="visible"/>
                                      </p:to>
                                    </p:set>
                                    <p:anim calcmode="lin" valueType="num">
                                      <p:cBhvr additive="base">
                                        <p:cTn id="31" dur="500"/>
                                        <p:tgtEl>
                                          <p:spTgt spid="1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557</TotalTime>
  <Words>447</Words>
  <Application>Microsoft Office PowerPoint</Application>
  <PresentationFormat>Bredbild</PresentationFormat>
  <Paragraphs>31</Paragraphs>
  <Slides>5</Slides>
  <Notes>5</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5</vt:i4>
      </vt:variant>
    </vt:vector>
  </HeadingPairs>
  <TitlesOfParts>
    <vt:vector size="8" baseType="lpstr">
      <vt:lpstr>Arial</vt:lpstr>
      <vt:lpstr>Calibri</vt:lpstr>
      <vt:lpstr>Office-tema</vt:lpstr>
      <vt:lpstr>IFK Umeå</vt:lpstr>
      <vt:lpstr>Förutsättningar</vt:lpstr>
      <vt:lpstr>Stödmedlem – definition </vt:lpstr>
      <vt:lpstr>Medlemsavgifter i några andra lokala idrottsföreningar</vt:lpstr>
      <vt:lpstr>Förslag medlemsavgifter 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IFK Umeå</dc:title>
  <dc:creator>Monica Svonni</dc:creator>
  <cp:lastModifiedBy>Andrea Collén</cp:lastModifiedBy>
  <cp:revision>18</cp:revision>
  <dcterms:created xsi:type="dcterms:W3CDTF">2017-10-26T13:07:42Z</dcterms:created>
  <dcterms:modified xsi:type="dcterms:W3CDTF">2021-03-23T17:30:43Z</dcterms:modified>
</cp:coreProperties>
</file>